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54"/>
  </p:notesMasterIdLst>
  <p:sldIdLst>
    <p:sldId id="310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6" r:id="rId40"/>
    <p:sldId id="304" r:id="rId41"/>
    <p:sldId id="305" r:id="rId42"/>
    <p:sldId id="306" r:id="rId43"/>
    <p:sldId id="308" r:id="rId44"/>
    <p:sldId id="309" r:id="rId45"/>
    <p:sldId id="307" r:id="rId46"/>
    <p:sldId id="297" r:id="rId47"/>
    <p:sldId id="298" r:id="rId48"/>
    <p:sldId id="299" r:id="rId49"/>
    <p:sldId id="300" r:id="rId50"/>
    <p:sldId id="301" r:id="rId51"/>
    <p:sldId id="302" r:id="rId52"/>
    <p:sldId id="303" r:id="rId5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75801" autoAdjust="0"/>
  </p:normalViewPr>
  <p:slideViewPr>
    <p:cSldViewPr>
      <p:cViewPr varScale="1">
        <p:scale>
          <a:sx n="112" d="100"/>
          <a:sy n="112" d="100"/>
        </p:scale>
        <p:origin x="978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FB33DF9-6D33-459D-B60B-F89316847F18}" type="datetimeFigureOut">
              <a:rPr lang="en-US" smtClean="0"/>
              <a:t>8/5/2025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F8116A-A040-4615-AC47-4CC8F2AAE8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12679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ght Triangle 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-2380" y="-925"/>
            <a:ext cx="9146380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19140000">
            <a:off x="817112" y="1730403"/>
            <a:ext cx="5648623" cy="1204306"/>
          </a:xfrm>
        </p:spPr>
        <p:txBody>
          <a:bodyPr bIns="9144"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19140000">
            <a:off x="1212277" y="2470925"/>
            <a:ext cx="6511131" cy="329259"/>
          </a:xfrm>
        </p:spPr>
        <p:txBody>
          <a:bodyPr tIns="9144">
            <a:normAutofit/>
          </a:bodyPr>
          <a:lstStyle>
            <a:lvl1pPr marL="0" indent="0" algn="l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C2CB6-6B30-47A7-B1FD-5034841377A2}" type="datetimeFigureOut">
              <a:rPr lang="en-US" smtClean="0"/>
              <a:t>8/5/2025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7301A1-B728-4A72-91DF-FAB6DA1A7E9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C2CB6-6B30-47A7-B1FD-5034841377A2}" type="datetimeFigureOut">
              <a:rPr lang="en-US" smtClean="0"/>
              <a:t>8/5/2025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7301A1-B728-4A72-91DF-FAB6DA1A7E9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467836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467836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C2CB6-6B30-47A7-B1FD-5034841377A2}" type="datetimeFigureOut">
              <a:rPr lang="en-US" smtClean="0"/>
              <a:t>8/5/2025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7301A1-B728-4A72-91DF-FAB6DA1A7E9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C2CB6-6B30-47A7-B1FD-5034841377A2}" type="datetimeFigureOut">
              <a:rPr lang="en-US" smtClean="0"/>
              <a:t>8/5/2025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7301A1-B728-4A72-91DF-FAB6DA1A7E9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/>
        </p:nvSpPr>
        <p:spPr>
          <a:xfrm>
            <a:off x="-2380" y="-925"/>
            <a:ext cx="9146380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Triangle 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819399" y="1726737"/>
            <a:ext cx="5650992" cy="1207509"/>
          </a:xfrm>
        </p:spPr>
        <p:txBody>
          <a:bodyPr bIns="9144" anchor="b"/>
          <a:lstStyle>
            <a:lvl1pPr algn="l">
              <a:defRPr kumimoji="0" lang="en-US" sz="32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 rot="19140000">
            <a:off x="1216152" y="2468304"/>
            <a:ext cx="6510528" cy="329184"/>
          </a:xfrm>
        </p:spPr>
        <p:txBody>
          <a:bodyPr anchor="t">
            <a:normAutofit/>
          </a:bodyPr>
          <a:lstStyle>
            <a:lvl1pPr marL="0" indent="0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C2CB6-6B30-47A7-B1FD-5034841377A2}" type="datetimeFigureOut">
              <a:rPr lang="en-US" smtClean="0"/>
              <a:t>8/5/2025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7301A1-B728-4A72-91DF-FAB6DA1A7E9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097280"/>
            <a:ext cx="32004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00016" y="1097280"/>
            <a:ext cx="32004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C2CB6-6B30-47A7-B1FD-5034841377A2}" type="datetimeFigureOut">
              <a:rPr lang="en-US" smtClean="0"/>
              <a:t>8/5/2025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7301A1-B728-4A72-91DF-FAB6DA1A7E9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097280"/>
            <a:ext cx="32004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9150" y="1701848"/>
            <a:ext cx="32004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00016" y="1097280"/>
            <a:ext cx="32004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00016" y="1701848"/>
            <a:ext cx="32004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C2CB6-6B30-47A7-B1FD-5034841377A2}" type="datetimeFigureOut">
              <a:rPr lang="en-US" smtClean="0"/>
              <a:t>8/5/2025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7301A1-B728-4A72-91DF-FAB6DA1A7E9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C2CB6-6B30-47A7-B1FD-5034841377A2}" type="datetimeFigureOut">
              <a:rPr lang="en-US" smtClean="0"/>
              <a:t>8/5/2025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7301A1-B728-4A72-91DF-FAB6DA1A7E9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C2CB6-6B30-47A7-B1FD-5034841377A2}" type="datetimeFigureOut">
              <a:rPr lang="en-US" smtClean="0"/>
              <a:t>8/5/2025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7301A1-B728-4A72-91DF-FAB6DA1A7E9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ight Triangle 1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ight Triangle 17"/>
          <p:cNvSpPr/>
          <p:nvPr/>
        </p:nvSpPr>
        <p:spPr>
          <a:xfrm rot="5400000">
            <a:off x="433389" y="-433387"/>
            <a:ext cx="6858000" cy="7724778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784930" y="1576103"/>
            <a:ext cx="5212080" cy="1089427"/>
          </a:xfrm>
        </p:spPr>
        <p:txBody>
          <a:bodyPr bIns="0" anchor="b"/>
          <a:lstStyle>
            <a:lvl1pPr algn="l">
              <a:defRPr kumimoji="0" lang="en-US" sz="2800" b="0" i="0" u="none" strike="noStrike" kern="1200" cap="all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9552" y="2618912"/>
            <a:ext cx="3807779" cy="332468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297954" y="2253385"/>
            <a:ext cx="5794760" cy="623314"/>
          </a:xfrm>
        </p:spPr>
        <p:txBody>
          <a:bodyPr>
            <a:normAutofit/>
          </a:bodyPr>
          <a:lstStyle>
            <a:lvl1pPr marL="0" indent="0">
              <a:buNone/>
              <a:defRPr lang="en-US" sz="1400" b="1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C2CB6-6B30-47A7-B1FD-5034841377A2}" type="datetimeFigureOut">
              <a:rPr lang="en-US" smtClean="0"/>
              <a:t>8/5/2025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ln>
            <a:solidFill>
              <a:schemeClr val="tx2"/>
            </a:solidFill>
          </a:ln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57301A1-B728-4A72-91DF-FAB6DA1A7E9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4"/>
          </p:nvPr>
        </p:nvSpPr>
        <p:spPr>
          <a:xfrm>
            <a:off x="2028825" y="0"/>
            <a:ext cx="7115175" cy="6858000"/>
          </a:xfrm>
          <a:custGeom>
            <a:avLst/>
            <a:gdLst>
              <a:gd name="connsiteX0" fmla="*/ 0 w 7104888"/>
              <a:gd name="connsiteY0" fmla="*/ 0 h 6858000"/>
              <a:gd name="connsiteX1" fmla="*/ 7104888 w 7104888"/>
              <a:gd name="connsiteY1" fmla="*/ 0 h 6858000"/>
              <a:gd name="connsiteX2" fmla="*/ 7104888 w 7104888"/>
              <a:gd name="connsiteY2" fmla="*/ 6858000 h 6858000"/>
              <a:gd name="connsiteX3" fmla="*/ 0 w 7104888"/>
              <a:gd name="connsiteY3" fmla="*/ 6858000 h 6858000"/>
              <a:gd name="connsiteX4" fmla="*/ 0 w 7104888"/>
              <a:gd name="connsiteY4" fmla="*/ 0 h 6858000"/>
              <a:gd name="connsiteX0" fmla="*/ 0 w 7104888"/>
              <a:gd name="connsiteY0" fmla="*/ 0 h 6858000"/>
              <a:gd name="connsiteX1" fmla="*/ 5695188 w 7104888"/>
              <a:gd name="connsiteY1" fmla="*/ 0 h 6858000"/>
              <a:gd name="connsiteX2" fmla="*/ 7104888 w 7104888"/>
              <a:gd name="connsiteY2" fmla="*/ 0 h 6858000"/>
              <a:gd name="connsiteX3" fmla="*/ 7104888 w 7104888"/>
              <a:gd name="connsiteY3" fmla="*/ 6858000 h 6858000"/>
              <a:gd name="connsiteX4" fmla="*/ 0 w 7104888"/>
              <a:gd name="connsiteY4" fmla="*/ 6858000 h 6858000"/>
              <a:gd name="connsiteX5" fmla="*/ 0 w 7104888"/>
              <a:gd name="connsiteY5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0287 w 7115175"/>
              <a:gd name="connsiteY4" fmla="*/ 6858000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10287 w 7115175"/>
              <a:gd name="connsiteY5" fmla="*/ 6858000 h 6858000"/>
              <a:gd name="connsiteX6" fmla="*/ 0 w 7115175"/>
              <a:gd name="connsiteY6" fmla="*/ 5048250 h 6858000"/>
              <a:gd name="connsiteX7" fmla="*/ 10287 w 7115175"/>
              <a:gd name="connsiteY7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0 w 7115175"/>
              <a:gd name="connsiteY0" fmla="*/ 504825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15175" h="6858000">
                <a:moveTo>
                  <a:pt x="0" y="5048250"/>
                </a:moveTo>
                <a:lnTo>
                  <a:pt x="5705475" y="0"/>
                </a:lnTo>
                <a:lnTo>
                  <a:pt x="7115175" y="0"/>
                </a:lnTo>
                <a:lnTo>
                  <a:pt x="7115175" y="6858000"/>
                </a:lnTo>
                <a:lnTo>
                  <a:pt x="1533526" y="6848475"/>
                </a:lnTo>
                <a:lnTo>
                  <a:pt x="0" y="50482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</p:spPr>
        <p:txBody>
          <a:bodyPr rIns="182880" anchor="ctr"/>
          <a:lstStyle>
            <a:lvl1pPr algn="r"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" name="Right Triangle 8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0" y="5048250"/>
            <a:ext cx="3571875" cy="1809750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1809750 h 1809750"/>
              <a:gd name="connsiteX1" fmla="*/ 1895475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  <a:gd name="connsiteX0" fmla="*/ 0 w 3571875"/>
              <a:gd name="connsiteY0" fmla="*/ 1809750 h 1809750"/>
              <a:gd name="connsiteX1" fmla="*/ 2038350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71875" h="1809750">
                <a:moveTo>
                  <a:pt x="0" y="1809750"/>
                </a:moveTo>
                <a:lnTo>
                  <a:pt x="2038350" y="0"/>
                </a:lnTo>
                <a:lnTo>
                  <a:pt x="3571875" y="1809750"/>
                </a:lnTo>
                <a:lnTo>
                  <a:pt x="0" y="18097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671197" y="1717501"/>
            <a:ext cx="5486400" cy="867444"/>
          </a:xfrm>
        </p:spPr>
        <p:txBody>
          <a:bodyPr anchor="b"/>
          <a:lstStyle>
            <a:lvl1pPr algn="l">
              <a:defRPr sz="2800" b="0"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143479" y="2180529"/>
            <a:ext cx="6096545" cy="740664"/>
          </a:xfrm>
        </p:spPr>
        <p:txBody>
          <a:bodyPr/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C2CB6-6B30-47A7-B1FD-5034841377A2}" type="datetimeFigureOut">
              <a:rPr lang="en-US" smtClean="0"/>
              <a:t>8/5/2025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7301A1-B728-4A72-91DF-FAB6DA1A7E9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-2382" y="5050633"/>
            <a:ext cx="3574257" cy="1807368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883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050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812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76450 w 3571875"/>
              <a:gd name="connsiteY2" fmla="*/ 22740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245519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38350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2433637 h 2433637"/>
              <a:gd name="connsiteX1" fmla="*/ 257175 w 3571875"/>
              <a:gd name="connsiteY1" fmla="*/ 0 h 2433637"/>
              <a:gd name="connsiteX2" fmla="*/ 2038350 w 3571875"/>
              <a:gd name="connsiteY2" fmla="*/ 628650 h 2433637"/>
              <a:gd name="connsiteX3" fmla="*/ 3571875 w 3571875"/>
              <a:gd name="connsiteY3" fmla="*/ 2433637 h 2433637"/>
              <a:gd name="connsiteX4" fmla="*/ 0 w 3571875"/>
              <a:gd name="connsiteY4" fmla="*/ 2433637 h 2433637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24051 w 3574257"/>
              <a:gd name="connsiteY2" fmla="*/ 3071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40682 w 3574257"/>
              <a:gd name="connsiteY2" fmla="*/ 450057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57351 w 3574257"/>
              <a:gd name="connsiteY2" fmla="*/ 2309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774032 w 3574257"/>
              <a:gd name="connsiteY2" fmla="*/ 161925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69294 w 3574257"/>
              <a:gd name="connsiteY2" fmla="*/ 2143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819275 w 3574257"/>
              <a:gd name="connsiteY2" fmla="*/ 200026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5494 w 3574257"/>
              <a:gd name="connsiteY2" fmla="*/ 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74257" h="1807368">
                <a:moveTo>
                  <a:pt x="2382" y="1807368"/>
                </a:moveTo>
                <a:lnTo>
                  <a:pt x="0" y="0"/>
                </a:lnTo>
                <a:lnTo>
                  <a:pt x="2045494" y="1"/>
                </a:lnTo>
                <a:lnTo>
                  <a:pt x="3574257" y="1807368"/>
                </a:lnTo>
                <a:lnTo>
                  <a:pt x="2382" y="180736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-2380" y="5051292"/>
            <a:ext cx="9146380" cy="1806709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  <a:gd name="connsiteX0" fmla="*/ 0 w 3352800"/>
              <a:gd name="connsiteY0" fmla="*/ 2002631 h 2002631"/>
              <a:gd name="connsiteX1" fmla="*/ 754045 w 3352800"/>
              <a:gd name="connsiteY1" fmla="*/ 146832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26618 h 526618"/>
              <a:gd name="connsiteX1" fmla="*/ 980611 w 3352800"/>
              <a:gd name="connsiteY1" fmla="*/ 9368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6888 h 526888"/>
              <a:gd name="connsiteX1" fmla="*/ 744735 w 3352800"/>
              <a:gd name="connsiteY1" fmla="*/ 0 h 526888"/>
              <a:gd name="connsiteX2" fmla="*/ 3352800 w 3352800"/>
              <a:gd name="connsiteY2" fmla="*/ 270 h 526888"/>
              <a:gd name="connsiteX3" fmla="*/ 3352800 w 3352800"/>
              <a:gd name="connsiteY3" fmla="*/ 526888 h 526888"/>
              <a:gd name="connsiteX4" fmla="*/ 0 w 3352800"/>
              <a:gd name="connsiteY4" fmla="*/ 526888 h 526888"/>
              <a:gd name="connsiteX0" fmla="*/ 0 w 3352800"/>
              <a:gd name="connsiteY0" fmla="*/ 526618 h 526618"/>
              <a:gd name="connsiteX1" fmla="*/ 811948 w 3352800"/>
              <a:gd name="connsiteY1" fmla="*/ 6092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966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241069 w 3352800"/>
              <a:gd name="connsiteY2" fmla="*/ 94144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313 h 527313"/>
              <a:gd name="connsiteX1" fmla="*/ 900984 w 3352800"/>
              <a:gd name="connsiteY1" fmla="*/ 97774 h 527313"/>
              <a:gd name="connsiteX2" fmla="*/ 3352800 w 3352800"/>
              <a:gd name="connsiteY2" fmla="*/ 0 h 527313"/>
              <a:gd name="connsiteX3" fmla="*/ 3352800 w 3352800"/>
              <a:gd name="connsiteY3" fmla="*/ 527313 h 527313"/>
              <a:gd name="connsiteX4" fmla="*/ 0 w 3352800"/>
              <a:gd name="connsiteY4" fmla="*/ 527313 h 527313"/>
              <a:gd name="connsiteX0" fmla="*/ 0 w 3352800"/>
              <a:gd name="connsiteY0" fmla="*/ 527584 h 527584"/>
              <a:gd name="connsiteX1" fmla="*/ 748227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527584">
                <a:moveTo>
                  <a:pt x="0" y="527584"/>
                </a:moveTo>
                <a:lnTo>
                  <a:pt x="748227" y="0"/>
                </a:lnTo>
                <a:lnTo>
                  <a:pt x="3352800" y="271"/>
                </a:lnTo>
                <a:lnTo>
                  <a:pt x="3352800" y="527584"/>
                </a:lnTo>
                <a:lnTo>
                  <a:pt x="0" y="527584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365760"/>
            <a:ext cx="7520940" cy="5486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100628"/>
            <a:ext cx="7520940" cy="35798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9140000">
            <a:off x="201168" y="5870448"/>
            <a:ext cx="2176272" cy="2011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9EBC2CB6-6B30-47A7-B1FD-5034841377A2}" type="datetimeFigureOut">
              <a:rPr lang="en-US" smtClean="0"/>
              <a:t>8/5/2025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17514" y="6285122"/>
            <a:ext cx="47244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spc="200" baseline="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01038" y="6170822"/>
            <a:ext cx="502920" cy="502920"/>
          </a:xfrm>
          <a:prstGeom prst="ellipse">
            <a:avLst/>
          </a:prstGeom>
          <a:ln w="19050">
            <a:solidFill>
              <a:srgbClr val="FFFFFF"/>
            </a:solidFill>
          </a:ln>
        </p:spPr>
        <p:txBody>
          <a:bodyPr vert="horz" lIns="9144" tIns="9144" rIns="9144" bIns="9144" rtlCol="0" anchor="ctr">
            <a:normAutofit/>
          </a:bodyPr>
          <a:lstStyle>
            <a:lvl1pPr algn="ctr">
              <a:defRPr sz="1650">
                <a:solidFill>
                  <a:srgbClr val="FFFFFF"/>
                </a:solidFill>
              </a:defRPr>
            </a:lvl1pPr>
          </a:lstStyle>
          <a:p>
            <a:fld id="{B57301A1-B728-4A72-91DF-FAB6DA1A7E98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28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800"/>
        </a:spcBef>
        <a:buFont typeface="Arial" pitchFamily="34" charset="0"/>
        <a:buNone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1737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4023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6309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8595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097280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3533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5819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792224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6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слов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bs-Cyrl-BA" dirty="0" smtClean="0"/>
              <a:t>Улагања и уређење школског простора у ЈУ ОШ „Вељко Чубриловић“ Прибој, 2021-2025. година</a:t>
            </a:r>
            <a:endParaRPr lang="sr-Latn-BA" dirty="0"/>
          </a:p>
        </p:txBody>
      </p:sp>
      <p:sp>
        <p:nvSpPr>
          <p:cNvPr id="3" name="Поднаслов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bs-Cyrl-BA" dirty="0" smtClean="0"/>
              <a:t> </a:t>
            </a:r>
            <a:endParaRPr lang="sr-Latn-BA" dirty="0"/>
          </a:p>
        </p:txBody>
      </p:sp>
      <p:pic>
        <p:nvPicPr>
          <p:cNvPr id="4" name="Picture 3" descr="Вељко Чубриловић — Википедија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97" y="25191"/>
            <a:ext cx="1662204" cy="233701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142906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Pc\Desktop\Preuredjenje skole\IMG_20220408_124343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123465"/>
            <a:ext cx="3962400" cy="464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C:\Users\Pc\Desktop\Слике\Slike\Slike, radovi novo\IMG_20220523_111256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5855" y="1123465"/>
            <a:ext cx="3746500" cy="46482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464056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Pc\Desktop\Слике\Slike\Slike, radovi novo\IMG_20220418_100620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9981" y="1066800"/>
            <a:ext cx="6172200" cy="44958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171969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Pc\Desktop\Слике\Slike\Slike - Copy\processed-d6e8a924-a16a-4ea3-a56e-606b488c0c07_bbStItsX.jpe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195386"/>
            <a:ext cx="3733800" cy="4467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C:\Users\Pc\Desktop\Слике\Slike\Slike - Copy\processed-c12dad76-475c-483f-a086-c4794255e00b_VCFHqL6V.jpe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1195386"/>
            <a:ext cx="3784600" cy="44672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133519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Pc\Desktop\Слике\Slike\Slike - Copy\processed-5660f6ed-e196-4d3f-ac7a-908a1aa2ae54_MuHmbLAO.jpe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219200"/>
            <a:ext cx="3576955" cy="477139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C:\Users\Pc\Desktop\Слике\Slike\Slike - Copy\processed-28ae836d-8c7b-416d-9052-2b25ba2a4bbd_hEmA2eqY.jpe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1219200"/>
            <a:ext cx="3451225" cy="46037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716153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Pc\Desktop\Preuredjenje skole\2022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219200"/>
            <a:ext cx="4152900" cy="5029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C:\Users\Pc\Desktop\Preuredjenje skole\1000000050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1382" y="1239982"/>
            <a:ext cx="4200525" cy="50292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993118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Pc\Desktop\Љетопис,23-24\IMG_20240228_123002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381000"/>
            <a:ext cx="7772400" cy="6324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386368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Pc\Desktop\Слике\Slike\Slike - Copy\processed-95f2e899-2cbc-41e5-b4a2-9d07a449de9c_95Do5FaD.jpe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81000"/>
            <a:ext cx="3898900" cy="292544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C:\Users\Pc\Desktop\Preuredjenje skole\1000001912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381000"/>
            <a:ext cx="3495675" cy="609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 descr="C:\Users\Pc\Desktop\Preuredjenje skole\1000001914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962400"/>
            <a:ext cx="3945255" cy="2514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658046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Pc\Desktop\Preuredjenje skole\1000000262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998" y="838200"/>
            <a:ext cx="3800475" cy="4876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C:\Users\Pc\Desktop\Preuredjenje skole\1000000261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5602" y="838200"/>
            <a:ext cx="3848100" cy="48768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6547590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Pc\Desktop\Preuredjenje skole\1000001994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447800"/>
            <a:ext cx="3757295" cy="5010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C:\Users\Pc\Desktop\Preuredjenje skole\1000001993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447800"/>
            <a:ext cx="3771265" cy="50101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3712809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Pc\Desktop\Preuredjenje skole\1000001681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5992" y="13855"/>
            <a:ext cx="4141008" cy="288174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C:\Users\Pc\Desktop\Preuredjenje skole\1000001907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3124200"/>
            <a:ext cx="4114800" cy="37338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767168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Pc\Desktop\Слике\Slike\Slike, radovi novo\IMG_20220221_103156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04800"/>
            <a:ext cx="3704705" cy="2895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C:\Users\Pc\Desktop\Слике\Slike\Slike, radovi novo\IMG_20220719_071327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04801"/>
            <a:ext cx="3962400" cy="289559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C:\Users\Pc\Desktop\Preuredjenje skole\IMG_20220221_103156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3457575"/>
            <a:ext cx="6553200" cy="34004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25163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Pc\Desktop\Preuredjenje skole\IMG-2b85fe36e3338994421de0cdf37aa783-V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828675"/>
            <a:ext cx="4191000" cy="5200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C:\Users\Pc\Desktop\Preuredjenje skole\1000001697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0560" y="810387"/>
            <a:ext cx="4434840" cy="5105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4617638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Pc\Desktop\Preuredjenje skole\IMG_20221205_084854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676400"/>
            <a:ext cx="3876675" cy="290703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C:\Users\Pc\Desktop\Preuredjenje skole\IMG_20221205_121520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676400"/>
            <a:ext cx="4010025" cy="28930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334735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Pc\Desktop\Љетопис,23-24\IMG_20240319_083554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209675"/>
            <a:ext cx="3328670" cy="4438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 descr="C:\Users\Pc\Desktop\Нове слике\1000000291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1209675"/>
            <a:ext cx="3581400" cy="44958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6886136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Pc\Desktop\Preuredjenje skole\1230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236" y="1371601"/>
            <a:ext cx="3546764" cy="4876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C:\Users\Pc\Desktop\Preuredjenje skole\IMG_20220428_100823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1371600"/>
            <a:ext cx="3552825" cy="48768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5806441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Pc\Desktop\Preuredjenje skole\1000006206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856" y="990601"/>
            <a:ext cx="3061855" cy="5301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C:\Users\Pc\Desktop\Preuredjenje skole\1000006222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1555" y="990601"/>
            <a:ext cx="3052445" cy="5267324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 descr="C:\Users\Pc\Desktop\Preuredjenje skole\1000006223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990601"/>
            <a:ext cx="3043555" cy="526732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3827217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Pc\Desktop\Preuredjenje skole\1000005592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946" y="762000"/>
            <a:ext cx="3693853" cy="5562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C:\Users\Pc\Desktop\Preuredjenje skole\1000005595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762000"/>
            <a:ext cx="3962400" cy="5562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59853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Pc\Desktop\Preuredjenje skole\1000005626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164" y="914400"/>
            <a:ext cx="3768436" cy="4648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C:\Users\Pc\Desktop\Preuredjenje skole\1000006184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914399"/>
            <a:ext cx="3691428" cy="46481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7737448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Pc\Desktop\Preuredjenje skole\1000003789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524000"/>
            <a:ext cx="3100070" cy="4133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C:\Users\Pc\Desktop\Preuredjenje skole\1000003791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1585341"/>
            <a:ext cx="3192780" cy="42576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3064716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Pc\Desktop\Preuredjenje skole\1000003784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999" y="1166240"/>
            <a:ext cx="3733801" cy="492975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C:\Users\Pc\Desktop\Preuredjenje skole\1000004355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1166241"/>
            <a:ext cx="3556000" cy="492975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4659909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Pc\Desktop\Preuredjenje skole\1000006050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524000"/>
            <a:ext cx="3403600" cy="42433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C:\Users\Pc\Desktop\Preuredjenje skole\1000006052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0655" y="1447800"/>
            <a:ext cx="3324225" cy="431952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785648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Pc\Desktop\Preuredjenje skole\IMG_20220426_141900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533400"/>
            <a:ext cx="4752975" cy="5867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887478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Pc\Desktop\Preuredjenje skole\1000006054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872" y="1401444"/>
            <a:ext cx="3359727" cy="3856356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C:\Users\Pc\Desktop\Preuredjenje skole\1000006055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1386204"/>
            <a:ext cx="3314700" cy="387159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4789629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Pc\Desktop\Preuredjenje skole\1000006040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838200"/>
            <a:ext cx="3286125" cy="4876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C:\Users\Pc\Desktop\Preuredjenje skole\1000006039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838200"/>
            <a:ext cx="3632200" cy="48768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9096967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Pc\Desktop\Preuredjenje skole\1000006048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219200"/>
            <a:ext cx="3695700" cy="501534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C:\Users\Pc\Desktop\Preuredjenje skole\Канализациона мрежа 1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4771" y="1219199"/>
            <a:ext cx="4114800" cy="501534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3748910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Pc\Desktop\Preuredjenje skole\IMG_20220408_155324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609600"/>
            <a:ext cx="4191000" cy="4800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C:\Users\Pc\Desktop\Нове слике\1000005331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609599"/>
            <a:ext cx="3547745" cy="48005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4375186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Pc\Desktop\Preuredjenje skole\канализациона мрежа 2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600200"/>
            <a:ext cx="4038600" cy="3886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C:\Users\Pc\Desktop\Preuredjenje skole\канализациона мрежа 3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600200"/>
            <a:ext cx="4114800" cy="38862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4566352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Pc\Desktop\Слике\Slike\Slike, radovi novo\IMG_20220923_111331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47801"/>
            <a:ext cx="4708814" cy="4188402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C:\Users\Pc\Desktop\Слике\Slike\Slike, radovi novo\IMG_20220923_111336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1945" y="1447801"/>
            <a:ext cx="4662055" cy="418840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8839819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143000"/>
            <a:ext cx="3976777" cy="43647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1143001"/>
            <a:ext cx="4206240" cy="43411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8474589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473" y="457201"/>
            <a:ext cx="4495800" cy="5486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C:\Users\Pc\Desktop\Нове слике\1000007746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1273" y="465669"/>
            <a:ext cx="4121727" cy="3191932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C:\Users\Pc\Desktop\Нове слике\1000007744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6673" y="3666069"/>
            <a:ext cx="4096327" cy="235373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9117935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609600"/>
            <a:ext cx="4114800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998" y="609600"/>
            <a:ext cx="4399984" cy="548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2135852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Pc\Desktop\Нове слике\thumbnail_1000004824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04800"/>
            <a:ext cx="3124200" cy="4800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 descr="C:\Users\Pc\Desktop\Нове слике\IMG-2d0f004803eed6763bd0d5205784dd0a-V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304800"/>
            <a:ext cx="3657600" cy="4800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193991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Pc\Desktop\Preuredjenje skole\IMG_20220719_071329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304800"/>
            <a:ext cx="6400800" cy="6324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500776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Pc\Desktop\Нове слике\1000005261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371600"/>
            <a:ext cx="4343400" cy="2772727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C:\Users\Pc\Desktop\Нове слике\1000005408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1371600"/>
            <a:ext cx="3733800" cy="27727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7554210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Pc\Desktop\Нове слике\IMG-006ad6663fac3c0458b6e2e0d1e303a9-V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442084"/>
            <a:ext cx="3962400" cy="261937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C:\Users\Pc\Desktop\Нове слике\IMG-f5ae3274afe8526d68554c067de478da-V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1442084"/>
            <a:ext cx="3886200" cy="261937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2250965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Pc\Desktop\Нове слике\1000000111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914400"/>
            <a:ext cx="4038600" cy="2514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C:\Users\Pc\Desktop\Нове слике\1000000082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914400"/>
            <a:ext cx="4191000" cy="2514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7379370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Pc\Desktop\Нове слике\1991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1" y="1295400"/>
            <a:ext cx="3886200" cy="2819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C:\Users\Pc\Desktop\Нове слике\1982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1" y="1295400"/>
            <a:ext cx="3810000" cy="2819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3446848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Pc\Desktop\Нове слике\966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2133600"/>
            <a:ext cx="3886200" cy="2331402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C:\Users\Pc\Desktop\Нове слике\960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2133600"/>
            <a:ext cx="3505200" cy="233140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7863097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Pc\Desktop\Нове слике\2625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219200"/>
            <a:ext cx="3962400" cy="2895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C:\Users\Pc\Desktop\Нове слике\1920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3600" y="1219200"/>
            <a:ext cx="4241800" cy="286337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9357111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365760"/>
            <a:ext cx="7520940" cy="6187440"/>
          </a:xfrm>
        </p:spPr>
        <p:txBody>
          <a:bodyPr/>
          <a:lstStyle/>
          <a:p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4032407"/>
              </p:ext>
            </p:extLst>
          </p:nvPr>
        </p:nvGraphicFramePr>
        <p:xfrm>
          <a:off x="0" y="0"/>
          <a:ext cx="9144000" cy="656393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55571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96110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616463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3010714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998285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r>
                        <a:rPr lang="bs-Cyrl-BA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 </a:t>
                      </a:r>
                      <a:endParaRPr lang="en-US" sz="11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5619" marR="45619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bs-Cyrl-BA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Урађени рукохвати- задњи улаз у школу, потављене плочице</a:t>
                      </a:r>
                      <a:endParaRPr lang="en-US" sz="11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5619" marR="45619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bs-Cyrl-BA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Лична средства школе, </a:t>
                      </a:r>
                      <a:r>
                        <a:rPr lang="bs-Cyrl-BA" sz="11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„Голден Бау“ </a:t>
                      </a:r>
                      <a:r>
                        <a:rPr lang="bs-Cyrl-BA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Лопаре</a:t>
                      </a:r>
                      <a:endParaRPr lang="en-US" sz="11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5619" marR="45619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bs-Cyrl-BA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350, 00 КМ</a:t>
                      </a:r>
                      <a:endParaRPr lang="en-US" sz="11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5619" marR="45619" marT="0" marB="0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011936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bs-Cyrl-BA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 </a:t>
                      </a:r>
                      <a:endParaRPr lang="en-US" sz="11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5619" marR="45619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bs-Cyrl-BA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Постављене тракасте завјесе у зборницу, канцеларије (директор, педагог, рачуновођа, секретар)</a:t>
                      </a:r>
                      <a:endParaRPr lang="en-US" sz="11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5619" marR="45619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bs-Cyrl-BA" sz="1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Лична средства школе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5619" marR="45619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bs-Cyrl-BA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1 000,00 КМ</a:t>
                      </a:r>
                      <a:endParaRPr lang="en-US" sz="11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5619" marR="45619" marT="0" marB="0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05968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r>
                        <a:rPr lang="bs-Cyrl-BA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endParaRPr lang="en-US" sz="11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5619" marR="45619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bs-Cyrl-BA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Донирано </a:t>
                      </a:r>
                      <a:r>
                        <a:rPr lang="bs-Cyrl-BA" sz="11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 </a:t>
                      </a:r>
                      <a:r>
                        <a:rPr lang="bs-Cyrl-BA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кабинетски столица (</a:t>
                      </a:r>
                      <a:r>
                        <a:rPr lang="bs-Cyrl-BA" sz="11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зборница</a:t>
                      </a:r>
                      <a:r>
                        <a:rPr lang="bs-Cyrl-BA" sz="1100" baseline="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и</a:t>
                      </a:r>
                      <a:r>
                        <a:rPr lang="bs-Cyrl-BA" sz="11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bs-Cyrl-BA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учионице)</a:t>
                      </a:r>
                      <a:endParaRPr lang="en-US" sz="11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5619" marR="45619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bs-Cyrl-BA" sz="1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Донација –Симо Стакић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5619" marR="45619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bs-Cyrl-BA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800,00 КМ</a:t>
                      </a:r>
                      <a:endParaRPr lang="en-US" sz="11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5619" marR="45619" marT="0" marB="0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758952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r>
                        <a:rPr lang="bs-Cyrl-BA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 </a:t>
                      </a:r>
                      <a:endParaRPr lang="en-US" sz="11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5619" marR="45619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bs-Cyrl-BA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Уведен видео надзор, набављене камере 2, штампаћ, скенер...</a:t>
                      </a:r>
                      <a:endParaRPr lang="en-US" sz="11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5619" marR="45619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bs-Cyrl-BA" sz="1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Лична средства школе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5619" marR="45619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bs-Cyrl-BA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800,00 КМ</a:t>
                      </a:r>
                      <a:endParaRPr lang="en-US" sz="11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5619" marR="45619" marT="0" marB="0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505968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r>
                        <a:rPr lang="bs-Cyrl-BA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endParaRPr lang="en-US" sz="11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5619" marR="45619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bs-Cyrl-BA" sz="1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Постављен ламинат у зборници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5619" marR="45619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bs-Cyrl-BA" sz="11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„Телрад“ </a:t>
                      </a:r>
                      <a:r>
                        <a:rPr lang="bs-Cyrl-BA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Бијељина</a:t>
                      </a:r>
                      <a:endParaRPr lang="en-US" sz="11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5619" marR="45619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bs-Cyrl-BA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500,00 КМ</a:t>
                      </a:r>
                      <a:endParaRPr lang="en-US" sz="11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5619" marR="45619" marT="0" marB="0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758952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r>
                        <a:rPr lang="bs-Cyrl-BA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endParaRPr lang="en-US" sz="11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5619" marR="45619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bs-Cyrl-BA" sz="1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Постављени ламинати у канцеларије педагога, рачуновође, секретара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5619" marR="45619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bs-Cyrl-BA" sz="1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Лична средства  школе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5619" marR="45619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bs-Cyrl-BA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1000, 00 КМ</a:t>
                      </a:r>
                      <a:endParaRPr lang="en-US" sz="11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5619" marR="45619" marT="0" marB="0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505968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7.</a:t>
                      </a:r>
                      <a:endParaRPr lang="en-US" sz="11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5619" marR="45619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bs-Cyrl-BA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Донација дресова за ученике школе, 2 комплета</a:t>
                      </a:r>
                      <a:endParaRPr lang="en-US" sz="11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5619" marR="45619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bs-Cyrl-BA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Донација </a:t>
                      </a:r>
                      <a:r>
                        <a:rPr lang="bs-Cyrl-BA" sz="11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Недељко </a:t>
                      </a:r>
                      <a:r>
                        <a:rPr lang="bs-Cyrl-BA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Јовић</a:t>
                      </a:r>
                      <a:endParaRPr lang="en-US" sz="11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5619" marR="45619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bs-Cyrl-BA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672,00 КМ</a:t>
                      </a:r>
                      <a:endParaRPr lang="en-US" sz="11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5619" marR="45619" marT="0" marB="0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758952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  <a:r>
                        <a:rPr lang="bs-Cyrl-BA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endParaRPr lang="en-US" sz="11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5619" marR="45619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bs-Cyrl-BA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Промијењени радијатори у школи, </a:t>
                      </a:r>
                      <a:r>
                        <a:rPr lang="bs-Cyrl-BA" sz="11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39 ком</a:t>
                      </a:r>
                      <a:endParaRPr lang="en-US" sz="11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5619" marR="45619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bs-Cyrl-BA" sz="1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Министарство просвјете и културе РС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5619" marR="45619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bs-Cyrl-BA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12 000,00 КМ</a:t>
                      </a:r>
                      <a:endParaRPr lang="en-US" sz="11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5619" marR="45619" marT="0" marB="0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758952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  <a:r>
                        <a:rPr lang="bs-Cyrl-BA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endParaRPr lang="en-US" sz="11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5619" marR="45619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bs-Cyrl-BA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Постављена заштитна ограда на школском игралишту</a:t>
                      </a:r>
                      <a:endParaRPr lang="en-US" sz="11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5619" marR="45619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bs-Cyrl-BA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Пројекат, Омладинска </a:t>
                      </a:r>
                      <a:r>
                        <a:rPr lang="bs-Cyrl-BA" sz="11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банка Лопаре</a:t>
                      </a:r>
                      <a:endParaRPr lang="en-US" sz="11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5619" marR="45619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bs-Cyrl-BA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2 200,00 КМ</a:t>
                      </a:r>
                      <a:endParaRPr lang="en-US" sz="11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5619" marR="45619" marT="0" marB="0"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4445199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57855" cy="6858000"/>
          </a:xfrm>
        </p:spPr>
        <p:txBody>
          <a:bodyPr/>
          <a:lstStyle/>
          <a:p>
            <a:endParaRPr lang="en-US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37423636"/>
              </p:ext>
            </p:extLst>
          </p:nvPr>
        </p:nvGraphicFramePr>
        <p:xfrm>
          <a:off x="0" y="-2"/>
          <a:ext cx="9144000" cy="689065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9259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19040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74164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654781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564582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865258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bs-Cyrl-BA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r>
                        <a:rPr lang="en-US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r>
                        <a:rPr lang="bs-Cyrl-BA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endParaRPr lang="en-US" sz="11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2593" marR="42593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bs-Cyrl-BA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Купљене мајице за Базар, школска косачица, наљепнице за хол школе, тример, телефон,</a:t>
                      </a:r>
                      <a:endParaRPr lang="en-US" sz="11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2593" marR="42593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bs-Cyrl-BA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Школски базар</a:t>
                      </a:r>
                      <a:endParaRPr lang="en-US" sz="11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2593" marR="42593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bs-Cyrl-BA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500, 00 КМ</a:t>
                      </a:r>
                      <a:endParaRPr lang="en-US" sz="11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2593" marR="42593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1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2593" marR="42593" marT="0" marB="0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865258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bs-Cyrl-BA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r>
                        <a:rPr lang="en-US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US" sz="11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2593" marR="42593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bs-Cyrl-BA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Офарбана врата на </a:t>
                      </a:r>
                      <a:r>
                        <a:rPr lang="bs-Cyrl-BA" sz="11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сали</a:t>
                      </a:r>
                      <a:r>
                        <a:rPr lang="en-US" sz="11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bs-Cyrl-BA" sz="11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ЦШ, </a:t>
                      </a:r>
                      <a:r>
                        <a:rPr lang="bs-Cyrl-BA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 Пељаве, постављене плочице на улазу, постављена </a:t>
                      </a:r>
                      <a:r>
                        <a:rPr lang="bs-Cyrl-BA" sz="11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огласн</a:t>
                      </a:r>
                      <a:r>
                        <a:rPr lang="en-US" sz="11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</a:t>
                      </a:r>
                      <a:r>
                        <a:rPr lang="bs-Cyrl-BA" sz="11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bs-Cyrl-BA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табла</a:t>
                      </a:r>
                      <a:endParaRPr lang="en-US" sz="11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2593" marR="42593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bs-Cyrl-BA" sz="1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Школски  базар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2593" marR="42593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bs-Cyrl-BA" sz="1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500,00 КМ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2593" marR="42593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1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2593" marR="42593" marT="0" marB="0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27156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bs-Cyrl-BA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r>
                        <a:rPr lang="en-US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bs-Cyrl-BA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endParaRPr lang="en-US" sz="11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2593" marR="42593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bs-Cyrl-BA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Постављене плочице у </a:t>
                      </a:r>
                      <a:r>
                        <a:rPr lang="bs-Cyrl-BA" sz="11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 </a:t>
                      </a:r>
                      <a:r>
                        <a:rPr lang="bs-Cyrl-BA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разреду</a:t>
                      </a:r>
                      <a:endParaRPr lang="en-US" sz="11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2593" marR="42593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bs-Cyrl-BA" sz="1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Школски базар 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2593" marR="42593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bs-Cyrl-BA" sz="1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1 000,00 КМ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2593" marR="42593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1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2593" marR="42593" marT="0" marB="0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27156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bs-Cyrl-BA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r>
                        <a:rPr lang="en-US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</a:t>
                      </a:r>
                      <a:endParaRPr lang="en-US" sz="11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2593" marR="42593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bs-Cyrl-BA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Постављена врата у </a:t>
                      </a:r>
                      <a:r>
                        <a:rPr lang="bs-Cyrl-BA" sz="11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приземљу, тоалет</a:t>
                      </a:r>
                      <a:endParaRPr lang="en-US" sz="11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2593" marR="42593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bs-Cyrl-BA" sz="1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Школски базар 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2593" marR="42593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bs-Cyrl-BA" sz="1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500,00 КМ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2593" marR="42593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1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2593" marR="42593" marT="0" marB="0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27156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bs-Cyrl-BA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r>
                        <a:rPr lang="en-US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r>
                        <a:rPr lang="bs-Cyrl-BA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endParaRPr lang="en-US" sz="11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2593" marR="42593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bs-Cyrl-BA" sz="1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Купљен камин у ПО Липовице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2593" marR="42593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bs-Cyrl-BA" sz="1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Школски базар 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2593" marR="42593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bs-Cyrl-BA" sz="1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295,00 КМ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2593" marR="42593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1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2593" marR="42593" marT="0" marB="0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427156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bs-Cyrl-BA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r>
                        <a:rPr lang="en-US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r>
                        <a:rPr lang="bs-Cyrl-BA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endParaRPr lang="en-US" sz="11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2593" marR="42593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bs-Cyrl-BA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Постављена </a:t>
                      </a:r>
                      <a:r>
                        <a:rPr lang="bs-Cyrl-BA" sz="11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врата- радионица (домар)</a:t>
                      </a:r>
                      <a:endParaRPr lang="en-US" sz="11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2593" marR="42593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bs-Cyrl-BA" sz="1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Школски базар 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2593" marR="42593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bs-Cyrl-BA" sz="1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500,00 КМ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2593" marR="42593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1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2593" marR="42593" marT="0" marB="0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865258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bs-Cyrl-BA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r>
                        <a:rPr lang="en-US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6.</a:t>
                      </a:r>
                      <a:endParaRPr lang="en-US" sz="11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2593" marR="42593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bs-Cyrl-BA" sz="1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Постављене канте испред школе, офарбани голови, урађена рампа у школско двориште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2593" marR="42593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bs-Cyrl-BA" sz="11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ТК </a:t>
                      </a:r>
                      <a:r>
                        <a:rPr lang="bs-Cyrl-BA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„Соко“ </a:t>
                      </a:r>
                      <a:endParaRPr lang="en-US" sz="11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2593" marR="42593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bs-Cyrl-BA" sz="1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400,00 КМ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2593" marR="42593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1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2593" marR="42593" marT="0" marB="0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1303360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bs-Cyrl-BA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r>
                        <a:rPr lang="en-US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7.</a:t>
                      </a:r>
                      <a:endParaRPr lang="en-US" sz="11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2593" marR="42593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bs-Cyrl-BA" sz="1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Промијењен свјетларник у холу школе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2593" marR="42593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bs-Cyrl-BA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Фонд за заштиту животне средине, Општина </a:t>
                      </a:r>
                      <a:r>
                        <a:rPr lang="bs-Cyrl-BA" sz="11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Лопаре (5 000КМ +3 000КМ)</a:t>
                      </a:r>
                      <a:endParaRPr lang="en-US" sz="11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2593" marR="42593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bs-Cyrl-BA" sz="1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8 000,00 КМ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2593" marR="42593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1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2593" marR="42593" marT="0" marB="0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427156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bs-Cyrl-BA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r>
                        <a:rPr lang="en-US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  <a:endParaRPr lang="en-US" sz="11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2593" marR="42593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bs-Cyrl-BA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 </a:t>
                      </a:r>
                      <a:r>
                        <a:rPr lang="bs-Cyrl-BA" sz="11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кубних </a:t>
                      </a:r>
                      <a:r>
                        <a:rPr lang="bs-Cyrl-BA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метара пјеска за школско игралиште</a:t>
                      </a:r>
                      <a:endParaRPr lang="en-US" sz="11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2593" marR="42593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bs-Cyrl-BA" sz="11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Зоран Кокановић</a:t>
                      </a:r>
                      <a:endParaRPr lang="en-US" sz="11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2593" marR="42593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bs-Cyrl-BA" sz="1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300,00 КМ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2593" marR="42593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1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2593" marR="42593" marT="0" marB="0"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428589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19.</a:t>
                      </a:r>
                      <a:endParaRPr lang="en-US" sz="11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2593" marR="42593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bs-Cyrl-BA" sz="1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Мреже за школске голове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2593" marR="42593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bs-Cyrl-BA" sz="11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Донација</a:t>
                      </a:r>
                      <a:r>
                        <a:rPr lang="bs-Cyrl-BA" sz="1100" baseline="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bs-Cyrl-BA" sz="11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Горан </a:t>
                      </a:r>
                      <a:r>
                        <a:rPr lang="bs-Cyrl-BA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Тасовац</a:t>
                      </a:r>
                      <a:endParaRPr lang="en-US" sz="11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2593" marR="42593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bs-Cyrl-BA" sz="1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412,00 КМ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2593" marR="42593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1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2593" marR="42593" marT="0" marB="0"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427156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bs-Cyrl-BA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en-US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</a:t>
                      </a:r>
                      <a:endParaRPr lang="en-US" sz="11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2593" marR="42593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bs-Cyrl-BA" sz="1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Санација прозора у школи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2593" marR="42593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bs-Cyrl-BA" sz="1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Лична средства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2593" marR="42593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bs-Cyrl-BA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500,00 КМ</a:t>
                      </a:r>
                      <a:endParaRPr lang="en-US" sz="11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2593" marR="42593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1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2593" marR="42593" marT="0" marB="0"/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5309732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2420024"/>
              </p:ext>
            </p:extLst>
          </p:nvPr>
        </p:nvGraphicFramePr>
        <p:xfrm>
          <a:off x="0" y="2"/>
          <a:ext cx="9144001" cy="685799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3066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2990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760367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672572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581402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424550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bs-Cyrl-BA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en-US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</a:t>
                      </a:r>
                      <a:endParaRPr lang="en-US" sz="11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8877" marR="48877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bs-Cyrl-BA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Смарт ТВ</a:t>
                      </a:r>
                      <a:endParaRPr lang="en-US" sz="11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8877" marR="48877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bs-Cyrl-BA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СПЦ</a:t>
                      </a:r>
                      <a:endParaRPr lang="en-US" sz="11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8877" marR="48877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bs-Cyrl-BA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600,00 КМ</a:t>
                      </a:r>
                      <a:endParaRPr lang="en-US" sz="11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8877" marR="48877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1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8877" marR="48877" marT="0" marB="0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859966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bs-Cyrl-BA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en-US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</a:t>
                      </a:r>
                      <a:endParaRPr lang="en-US" sz="11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8877" marR="48877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bs-Cyrl-BA" sz="1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Кошаркашке табле и обручи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8877" marR="48877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bs-Cyrl-BA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Донација породице Тодоровић </a:t>
                      </a:r>
                      <a:r>
                        <a:rPr lang="bs-Cyrl-BA" sz="11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</a:t>
                      </a:r>
                      <a:r>
                        <a:rPr lang="bs-Cyrl-BA" sz="1100" baseline="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bs-Cyrl-BA" sz="11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Остојић</a:t>
                      </a:r>
                      <a:endParaRPr lang="en-US" sz="11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8877" marR="48877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bs-Cyrl-BA" sz="1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1 000,00 КМ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8877" marR="48877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1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8877" marR="48877" marT="0" marB="0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642258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bs-Cyrl-BA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en-US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</a:t>
                      </a:r>
                      <a:endParaRPr lang="en-US" sz="11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8877" marR="48877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bs-Cyrl-BA" sz="1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Школске лектире, спортски реквизити и опрема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8877" marR="48877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bs-Cyrl-BA" sz="1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Мирослав Којадиновић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8877" marR="48877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bs-Cyrl-BA" sz="1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3 000,00 КМ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8877" marR="48877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1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8877" marR="48877" marT="0" marB="0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859966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bs-Cyrl-BA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en-US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</a:t>
                      </a:r>
                      <a:endParaRPr lang="en-US" sz="11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8877" marR="48877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bs-Cyrl-BA" sz="1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Новогодишњи пакетићи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8877" marR="48877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bs-Cyrl-BA" sz="1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ГО Црвени крст, Бијељина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8877" marR="48877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bs-Cyrl-BA" sz="1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1 000,00 КМ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8877" marR="48877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1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8877" marR="48877" marT="0" marB="0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24550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bs-Cyrl-BA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en-US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</a:t>
                      </a:r>
                      <a:endParaRPr lang="en-US" sz="11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8877" marR="48877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bs-Cyrl-BA" sz="1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Пројектор 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8877" marR="48877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bs-Cyrl-BA" sz="1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Компанија Моцарт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8877" marR="48877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bs-Cyrl-BA" sz="1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800,00 КМ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8877" marR="48877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1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8877" marR="48877" marT="0" marB="0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642258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bs-Cyrl-BA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en-US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6.</a:t>
                      </a:r>
                      <a:endParaRPr lang="en-US" sz="11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8877" marR="48877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bs-Cyrl-BA" sz="1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Уређење хола школе, улаз и хол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8877" marR="48877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bs-Cyrl-BA" sz="1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Лична средства  школе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8877" marR="48877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bs-Cyrl-BA" sz="1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1160,00КМ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8877" marR="48877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1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8877" marR="48877" marT="0" marB="0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642258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bs-Cyrl-BA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en-US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7.</a:t>
                      </a:r>
                      <a:endParaRPr lang="en-US" sz="11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8877" marR="48877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bs-Cyrl-BA" sz="1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Наљепнице за улазна врата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8877" marR="48877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bs-Cyrl-BA" sz="11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Пиксел,</a:t>
                      </a:r>
                      <a:r>
                        <a:rPr lang="bs-Cyrl-BA" sz="1100" baseline="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bs-Cyrl-BA" sz="11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Бијељина</a:t>
                      </a:r>
                      <a:endParaRPr lang="en-US" sz="11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8877" marR="48877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bs-Cyrl-BA" sz="1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170,00 КМ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8877" marR="48877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1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8877" marR="48877" marT="0" marB="0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424550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bs-Cyrl-BA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en-US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8.</a:t>
                      </a:r>
                      <a:endParaRPr lang="en-US" sz="11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8877" marR="48877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bs-Cyrl-BA" sz="1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Донација за ученике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8877" marR="48877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bs-Cyrl-BA" sz="1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Општина Лопаре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8877" marR="48877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bs-Cyrl-BA" sz="1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300,00 КМ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8877" marR="48877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1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8877" marR="48877" marT="0" marB="0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1295383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29.</a:t>
                      </a:r>
                      <a:endParaRPr lang="en-US" sz="11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8877" marR="48877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bs-Cyrl-BA" sz="11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Промијењен</a:t>
                      </a:r>
                      <a:r>
                        <a:rPr lang="bs-Cyrl-BA" sz="1100" baseline="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дио</a:t>
                      </a:r>
                      <a:r>
                        <a:rPr lang="bs-Cyrl-BA" sz="11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bs-Cyrl-BA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столарија на фискултурној сали, урађена (освјежена фасада)</a:t>
                      </a:r>
                      <a:endParaRPr lang="en-US" sz="11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8877" marR="48877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bs-Cyrl-BA" sz="1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Покрајинска Влада Војводине, Општина Лопаре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8877" marR="48877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bs-Cyrl-BA" sz="1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35 500,00 КМ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8877" marR="48877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1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8877" marR="48877" marT="0" marB="0"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642258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bs-Cyrl-BA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r>
                        <a:rPr lang="en-US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</a:t>
                      </a:r>
                      <a:endParaRPr lang="en-US" sz="11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8877" marR="48877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bs-Cyrl-BA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Тракасте завјесе ПО Липовице, ел. </a:t>
                      </a:r>
                      <a:r>
                        <a:rPr lang="bs-Cyrl-BA" sz="11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звоно за ЦШ</a:t>
                      </a:r>
                      <a:endParaRPr lang="en-US" sz="11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8877" marR="48877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bs-Cyrl-BA" sz="1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Дониција Вукашин Којић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8877" marR="48877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bs-Cyrl-BA" sz="11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300,00 </a:t>
                      </a:r>
                      <a:r>
                        <a:rPr lang="bs-Cyrl-BA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КМ</a:t>
                      </a:r>
                      <a:endParaRPr lang="en-US" sz="11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8877" marR="48877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1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8877" marR="48877" marT="0" marB="0"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2653787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4991340"/>
              </p:ext>
            </p:extLst>
          </p:nvPr>
        </p:nvGraphicFramePr>
        <p:xfrm>
          <a:off x="1" y="0"/>
          <a:ext cx="9143999" cy="685800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00435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98884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128473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022322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587261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bs-Cyrl-BA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r>
                        <a:rPr lang="en-US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</a:t>
                      </a:r>
                      <a:endParaRPr lang="en-US" sz="11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7192" marR="47192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bs-Cyrl-BA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Против-пожарни апарати, 10 КМ</a:t>
                      </a:r>
                      <a:endParaRPr lang="en-US" sz="11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7192" marR="47192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bs-Cyrl-BA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Донација Превента Угљевик</a:t>
                      </a:r>
                      <a:endParaRPr lang="en-US" sz="11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7192" marR="47192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bs-Cyrl-BA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1000,00 КМ</a:t>
                      </a:r>
                      <a:endParaRPr lang="en-US" sz="11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7192" marR="47192" marT="0" marB="0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87261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bs-Cyrl-BA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r>
                        <a:rPr lang="en-US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</a:t>
                      </a:r>
                      <a:endParaRPr lang="en-US" sz="11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7192" marR="47192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bs-Cyrl-BA" sz="1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Монитори, синти сајзер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7192" marR="47192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bs-Cyrl-BA" sz="1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Донација Милан Панић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7192" marR="47192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bs-Cyrl-BA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150,00 КМ</a:t>
                      </a:r>
                      <a:endParaRPr lang="en-US" sz="11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7192" marR="47192" marT="0" marB="0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985392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bs-Cyrl-BA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r>
                        <a:rPr lang="en-US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</a:t>
                      </a:r>
                      <a:endParaRPr lang="en-US" sz="11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7192" marR="47192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bs-Cyrl-BA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Пакетићи за све ученике, новогодишња представа у Бијељини</a:t>
                      </a:r>
                      <a:endParaRPr lang="en-US" sz="11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7192" marR="47192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bs-Cyrl-BA" sz="1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Донација Компанија „Спринклер“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7192" marR="47192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bs-Cyrl-BA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2500,00 КМ</a:t>
                      </a:r>
                      <a:endParaRPr lang="en-US" sz="11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7192" marR="47192" marT="0" marB="0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87261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bs-Cyrl-BA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r>
                        <a:rPr lang="en-US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</a:t>
                      </a:r>
                      <a:endParaRPr lang="en-US" sz="11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7192" marR="47192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bs-Cyrl-BA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Новогодишњи пакетићи за све ученике</a:t>
                      </a:r>
                      <a:endParaRPr lang="en-US" sz="11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7192" marR="47192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bs-Cyrl-BA" sz="1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Донација „Ирис“ Лопаре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7192" marR="47192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bs-Cyrl-BA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400,00 КМ</a:t>
                      </a:r>
                      <a:endParaRPr lang="en-US" sz="11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7192" marR="47192" marT="0" marB="0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587261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bs-Cyrl-BA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r>
                        <a:rPr lang="en-US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</a:t>
                      </a:r>
                      <a:endParaRPr lang="en-US" sz="11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7192" marR="47192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bs-Cyrl-BA" sz="1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Новогодишњи пакетићи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7192" marR="47192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bs-Cyrl-BA" sz="1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Донација Општина Лопаре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7192" marR="47192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bs-Cyrl-BA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400,00  КМ</a:t>
                      </a:r>
                      <a:endParaRPr lang="en-US" sz="11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7192" marR="47192" marT="0" marB="0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587261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bs-Cyrl-BA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r>
                        <a:rPr lang="en-US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6.</a:t>
                      </a:r>
                      <a:endParaRPr lang="en-US" sz="11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7192" marR="47192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bs-Cyrl-BA" sz="1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Новогодишњи пакетићи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7192" marR="47192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bs-Cyrl-BA" sz="1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Црвени крст Лопаре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7192" marR="47192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bs-Cyrl-BA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700,00 КМ</a:t>
                      </a:r>
                      <a:endParaRPr lang="en-US" sz="11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7192" marR="47192" marT="0" marB="0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587261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bs-Cyrl-BA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r>
                        <a:rPr lang="en-US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7.</a:t>
                      </a:r>
                      <a:endParaRPr lang="en-US" sz="11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7192" marR="47192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bs-Cyrl-BA" sz="1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Радијатор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7192" marR="47192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bs-Cyrl-BA" sz="1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Донација „Термал“ Лопаре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7192" marR="47192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bs-Cyrl-BA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200,00 КМ</a:t>
                      </a:r>
                      <a:endParaRPr lang="en-US" sz="11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7192" marR="47192" marT="0" marB="0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587261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bs-Cyrl-BA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r>
                        <a:rPr lang="en-US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8.</a:t>
                      </a:r>
                      <a:endParaRPr lang="en-US" sz="11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7192" marR="47192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bs-Cyrl-BA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Кошаркашке табле, </a:t>
                      </a:r>
                      <a:r>
                        <a:rPr lang="bs-Cyrl-BA" sz="11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обручи - фискултурна </a:t>
                      </a:r>
                      <a:r>
                        <a:rPr lang="bs-Cyrl-BA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сала</a:t>
                      </a:r>
                      <a:endParaRPr lang="en-US" sz="11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7192" marR="47192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bs-Cyrl-BA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Донација </a:t>
                      </a:r>
                      <a:r>
                        <a:rPr lang="bs-Cyrl-BA" sz="11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компанија </a:t>
                      </a:r>
                      <a:r>
                        <a:rPr lang="bs-Cyrl-BA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МТЕЛ</a:t>
                      </a:r>
                      <a:endParaRPr lang="en-US" sz="11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7192" marR="47192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bs-Cyrl-BA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1 000,00 КМ</a:t>
                      </a:r>
                      <a:endParaRPr lang="en-US" sz="11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7192" marR="47192" marT="0" marB="0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985392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39.</a:t>
                      </a:r>
                      <a:endParaRPr lang="en-US" sz="11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7192" marR="47192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bs-Cyrl-BA" sz="1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Санација дијела крова-фискултурна сала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7192" marR="47192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bs-Cyrl-BA" sz="11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Предсједник </a:t>
                      </a:r>
                      <a:r>
                        <a:rPr lang="bs-Cyrl-BA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Републике Српске</a:t>
                      </a:r>
                      <a:endParaRPr lang="en-US" sz="11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7192" marR="47192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bs-Cyrl-BA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5 000,00 КМ</a:t>
                      </a:r>
                      <a:endParaRPr lang="en-US" sz="11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7192" marR="47192" marT="0" marB="0"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388196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bs-Cyrl-BA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r>
                        <a:rPr lang="en-US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</a:t>
                      </a:r>
                      <a:endParaRPr lang="en-US" sz="11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7192" marR="47192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bs-Cyrl-BA" sz="1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Урађена ограда у ПО Липовице, 40м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7192" marR="47192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bs-Cyrl-BA" sz="1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Базар 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7192" marR="47192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bs-Cyrl-BA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700,00 КМ</a:t>
                      </a:r>
                      <a:endParaRPr lang="en-US" sz="11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7192" marR="47192" marT="0" marB="0"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388196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bs-Cyrl-BA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r>
                        <a:rPr lang="en-US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</a:t>
                      </a:r>
                      <a:endParaRPr lang="en-US" sz="11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7192" marR="47192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bs-Cyrl-BA" sz="1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Урађена ограда у ЦШ, 30м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7192" marR="47192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bs-Cyrl-BA" sz="1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Базар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7192" marR="47192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bs-Cyrl-BA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700,00 КМ</a:t>
                      </a:r>
                      <a:endParaRPr lang="en-US" sz="11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7192" marR="47192" marT="0" marB="0"/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575092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Pc\Desktop\Слике\Slike\Slike, radovi novo\IMG_20220923_121646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001839"/>
            <a:ext cx="3352800" cy="4713161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C:\Users\Pc\Desktop\Слике\Slike\Slike, radovi novo\IMG-f45b92723d96e7f58c89803abe60de95-V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001838"/>
            <a:ext cx="3057525" cy="471316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0184048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67993886"/>
              </p:ext>
            </p:extLst>
          </p:nvPr>
        </p:nvGraphicFramePr>
        <p:xfrm>
          <a:off x="0" y="0"/>
          <a:ext cx="9144000" cy="685799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00435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98884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128473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022324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355019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bs-Cyrl-BA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r>
                        <a:rPr lang="en-US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bs-Cyrl-BA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endParaRPr lang="en-US" sz="11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6015" marR="36015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bs-Cyrl-BA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Тракасте завјесе, ЦШ, 5 учионица</a:t>
                      </a:r>
                      <a:endParaRPr lang="en-US" sz="11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6015" marR="36015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bs-Cyrl-BA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Базар</a:t>
                      </a:r>
                      <a:endParaRPr lang="en-US" sz="11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6015" marR="36015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bs-Cyrl-BA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2280,00 КМ</a:t>
                      </a:r>
                      <a:endParaRPr lang="en-US" sz="11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6015" marR="36015" marT="0" marB="0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32529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bs-Cyrl-BA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r>
                        <a:rPr lang="en-US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r>
                        <a:rPr lang="bs-Cyrl-BA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endParaRPr lang="en-US" sz="11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6015" marR="36015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bs-Cyrl-BA" sz="1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Посуда за воду, ПО Липовице (1000л)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6015" marR="36015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bs-Cyrl-BA" sz="11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„</a:t>
                      </a:r>
                      <a:r>
                        <a:rPr lang="bs-Cyrl-BA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Голден бау“ Лопаре</a:t>
                      </a:r>
                      <a:endParaRPr lang="en-US" sz="11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6015" marR="36015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bs-Cyrl-BA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150,00 КМ</a:t>
                      </a:r>
                      <a:endParaRPr lang="en-US" sz="11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6015" marR="36015" marT="0" marB="0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32529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bs-Cyrl-BA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r>
                        <a:rPr lang="en-US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r>
                        <a:rPr lang="bs-Cyrl-BA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endParaRPr lang="en-US" sz="11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6015" marR="36015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bs-Cyrl-BA" sz="1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Школски прибор за ученике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6015" marR="36015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bs-Cyrl-BA" sz="11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Наташа </a:t>
                      </a:r>
                      <a:r>
                        <a:rPr lang="bs-Cyrl-BA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Делић</a:t>
                      </a:r>
                      <a:endParaRPr lang="en-US" sz="11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6015" marR="36015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bs-Cyrl-BA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500,00 КМ</a:t>
                      </a:r>
                      <a:endParaRPr lang="en-US" sz="11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6015" marR="36015" marT="0" marB="0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645162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bs-Cyrl-BA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r>
                        <a:rPr lang="en-US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r>
                        <a:rPr lang="bs-Cyrl-BA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endParaRPr lang="en-US" sz="11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6015" marR="36015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bs-Cyrl-BA" sz="1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Моторна тестера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6015" marR="36015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bs-Cyrl-BA" sz="1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Министарство просвјете и културе РС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6015" marR="36015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bs-Cyrl-BA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1378,00 КМ</a:t>
                      </a:r>
                      <a:endParaRPr lang="en-US" sz="11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6015" marR="36015" marT="0" marB="0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532529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bs-Cyrl-BA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r>
                        <a:rPr lang="en-US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r>
                        <a:rPr lang="bs-Cyrl-BA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endParaRPr lang="en-US" sz="11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6015" marR="36015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bs-Cyrl-BA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Радови у холу школе, санација зидова</a:t>
                      </a:r>
                      <a:endParaRPr lang="en-US" sz="11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6015" marR="36015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bs-Cyrl-BA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Донација </a:t>
                      </a:r>
                      <a:r>
                        <a:rPr lang="bs-Cyrl-BA" sz="11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„Инжињерин“-Лопаре</a:t>
                      </a:r>
                      <a:endParaRPr lang="en-US" sz="11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6015" marR="36015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bs-Cyrl-BA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1000,00 КМ</a:t>
                      </a:r>
                      <a:endParaRPr lang="en-US" sz="11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6015" marR="36015" marT="0" marB="0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532529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bs-Cyrl-BA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r>
                        <a:rPr lang="en-US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  <a:r>
                        <a:rPr lang="bs-Cyrl-BA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endParaRPr lang="en-US" sz="11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6015" marR="36015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bs-Cyrl-BA" sz="1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Врата у холу школе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6015" marR="36015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bs-Cyrl-BA" sz="11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Донација Цвјетко </a:t>
                      </a:r>
                      <a:r>
                        <a:rPr lang="bs-Cyrl-BA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Томић</a:t>
                      </a:r>
                      <a:endParaRPr lang="en-US" sz="11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6015" marR="36015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bs-Cyrl-BA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1500,00 КМ</a:t>
                      </a:r>
                      <a:endParaRPr lang="en-US" sz="11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6015" marR="36015" marT="0" marB="0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532529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bs-Cyrl-BA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r>
                        <a:rPr lang="en-US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  <a:r>
                        <a:rPr lang="bs-Cyrl-BA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endParaRPr lang="en-US" sz="11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6015" marR="36015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bs-Cyrl-BA" sz="1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Тракасте завјесе, 2 учионице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6015" marR="36015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bs-Cyrl-BA" sz="1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Лична средства  школе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6015" marR="36015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bs-Cyrl-BA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1250, 00 КМ</a:t>
                      </a:r>
                      <a:endParaRPr lang="en-US" sz="11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6015" marR="36015" marT="0" marB="0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532529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49</a:t>
                      </a:r>
                      <a:r>
                        <a:rPr lang="bs-Cyrl-BA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endParaRPr lang="en-US" sz="11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6015" marR="36015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bs-Cyrl-BA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Комплет намјештај у шк. </a:t>
                      </a:r>
                      <a:r>
                        <a:rPr lang="bs-Cyrl-BA" sz="11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библиотеци</a:t>
                      </a:r>
                      <a:endParaRPr lang="en-US" sz="11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6015" marR="36015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bs-Cyrl-BA" sz="11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Општина </a:t>
                      </a:r>
                      <a:r>
                        <a:rPr lang="bs-Cyrl-BA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Лопаре</a:t>
                      </a:r>
                      <a:endParaRPr lang="en-US" sz="11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6015" marR="36015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bs-Cyrl-BA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4200,00 КМ</a:t>
                      </a:r>
                      <a:endParaRPr lang="en-US" sz="11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6015" marR="36015" marT="0" marB="0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532529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bs-Cyrl-BA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r>
                        <a:rPr lang="en-US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r>
                        <a:rPr lang="bs-Cyrl-BA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 </a:t>
                      </a:r>
                      <a:endParaRPr lang="en-US" sz="11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6015" marR="36015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bs-Cyrl-BA" sz="1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Санација зидова школска библиотека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6015" marR="36015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bs-Cyrl-BA" sz="11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„Инжињерин“ </a:t>
                      </a:r>
                      <a:r>
                        <a:rPr lang="bs-Cyrl-BA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-Лопаре</a:t>
                      </a:r>
                      <a:endParaRPr lang="en-US" sz="11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6015" marR="36015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bs-Cyrl-BA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600,00 КМ</a:t>
                      </a:r>
                      <a:endParaRPr lang="en-US" sz="11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6015" marR="36015" marT="0" marB="0"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887548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bs-Cyrl-BA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r>
                        <a:rPr lang="en-US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</a:t>
                      </a:r>
                    </a:p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6015" marR="36015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bs-Cyrl-BA" sz="1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Преуређено 147м2 дијела школе, водовод, зидови, столарија, ламинати...за потребе отварања Дјечијег вртића Лопаре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6015" marR="36015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bs-Cyrl-BA" sz="11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Компанија </a:t>
                      </a:r>
                      <a:r>
                        <a:rPr lang="bs-Cyrl-BA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МТЕЛ, Општина Лопаре</a:t>
                      </a:r>
                      <a:endParaRPr lang="en-US" sz="11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6015" marR="36015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bs-Cyrl-BA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65 000,00 КМ</a:t>
                      </a:r>
                      <a:endParaRPr lang="en-US" sz="11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6015" marR="36015" marT="0" marB="0"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532529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bs-Cyrl-BA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r>
                        <a:rPr lang="en-US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</a:t>
                      </a:r>
                      <a:endParaRPr lang="en-US" sz="11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6015" marR="36015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bs-Cyrl-BA" sz="1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Новогодишњи пакетићи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6015" marR="36015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bs-Cyrl-BA" sz="1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Донација Црвени крст Лопаре,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6015" marR="36015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bs-Cyrl-BA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750,00 КМ</a:t>
                      </a:r>
                      <a:endParaRPr lang="en-US" sz="11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6015" marR="36015" marT="0" marB="0"/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710038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bs-Cyrl-BA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r>
                        <a:rPr lang="en-US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</a:t>
                      </a:r>
                      <a:endParaRPr lang="en-US" sz="11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6015" marR="36015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bs-Cyrl-BA" sz="1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Клима уређај, 120 пакетића, новогодишња представа, сликање са Дједа Мразом...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6015" marR="36015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bs-Cyrl-BA" sz="1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Донација Компанија „Спринклер“ Прибој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6015" marR="36015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bs-Cyrl-BA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3 400,00 КМ</a:t>
                      </a:r>
                      <a:endParaRPr lang="en-US" sz="11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6015" marR="36015" marT="0" marB="0"/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1256520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27171752"/>
              </p:ext>
            </p:extLst>
          </p:nvPr>
        </p:nvGraphicFramePr>
        <p:xfrm>
          <a:off x="-152400" y="3"/>
          <a:ext cx="9296399" cy="685799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02109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05532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163948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056027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791307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bs-Cyrl-BA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r>
                        <a:rPr lang="en-US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r>
                        <a:rPr lang="bs-Cyrl-BA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endParaRPr lang="en-US" sz="11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2637" marR="52637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bs-Cyrl-BA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Преуређење школске кухиње за потребе ненаставног особља</a:t>
                      </a:r>
                      <a:endParaRPr lang="en-US" sz="11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2637" marR="52637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bs-Cyrl-BA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Донација Општина Лопаре</a:t>
                      </a:r>
                      <a:endParaRPr lang="en-US" sz="11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2637" marR="52637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bs-Cyrl-BA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2500,00 КМ</a:t>
                      </a:r>
                      <a:endParaRPr lang="en-US" sz="11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2637" marR="52637" marT="0" marB="0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791307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bs-Cyrl-BA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r>
                        <a:rPr lang="en-US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</a:t>
                      </a:r>
                      <a:endParaRPr lang="en-US" sz="11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2637" marR="52637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bs-Cyrl-BA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90 новогодишњих </a:t>
                      </a:r>
                      <a:r>
                        <a:rPr lang="bs-Cyrl-BA" sz="11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пакетића за ученике школе</a:t>
                      </a:r>
                      <a:endParaRPr lang="en-US" sz="11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2637" marR="52637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bs-Cyrl-BA" sz="1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Донација Цвјетко Томић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2637" marR="52637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bs-Cyrl-BA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900,00 КМ</a:t>
                      </a:r>
                      <a:endParaRPr lang="en-US" sz="11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2637" marR="52637" marT="0" marB="0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27539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bs-Cyrl-BA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r>
                        <a:rPr lang="en-US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r>
                        <a:rPr lang="bs-Cyrl-BA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endParaRPr lang="en-US" sz="11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2637" marR="52637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bs-Cyrl-BA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bs-Cyrl-BA" sz="11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37</a:t>
                      </a:r>
                      <a:r>
                        <a:rPr lang="bs-Cyrl-BA" sz="1100" baseline="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bs-Cyrl-BA" sz="11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новогодишњих пакетића за ученике школе</a:t>
                      </a:r>
                      <a:endParaRPr lang="en-US" sz="11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2637" marR="52637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bs-Cyrl-BA" sz="1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Општина Лопаре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2637" marR="52637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bs-Cyrl-BA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370,00 КМ</a:t>
                      </a:r>
                      <a:endParaRPr lang="en-US" sz="11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2637" marR="52637" marT="0" marB="0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791307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bs-Cyrl-BA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r>
                        <a:rPr lang="en-US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7.</a:t>
                      </a:r>
                      <a:endParaRPr lang="en-US" sz="11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2637" marR="52637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bs-Cyrl-BA" sz="1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Сређивање ходника, спрат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2637" marR="52637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bs-Cyrl-BA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Лична средства  школе</a:t>
                      </a:r>
                      <a:endParaRPr lang="en-US" sz="11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2637" marR="52637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bs-Cyrl-BA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600,00 КМ</a:t>
                      </a:r>
                      <a:endParaRPr lang="en-US" sz="11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2637" marR="52637" marT="0" marB="0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791307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bs-Cyrl-BA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r>
                        <a:rPr lang="en-US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8.</a:t>
                      </a:r>
                      <a:endParaRPr lang="en-US" sz="11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2637" marR="52637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bs-Cyrl-BA" sz="1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рачунара, 2 пројектора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2637" marR="52637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bs-Cyrl-BA" sz="1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Министарство просвјете и културе РС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2637" marR="52637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bs-Cyrl-BA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3500,00 КМ</a:t>
                      </a:r>
                      <a:endParaRPr lang="en-US" sz="11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2637" marR="52637" marT="0" marB="0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791307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59.</a:t>
                      </a:r>
                      <a:endParaRPr lang="en-US" sz="11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2637" marR="52637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bs-Cyrl-BA" sz="1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 књига за шк. библиотеку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2637" marR="52637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bs-Cyrl-BA" sz="1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Донација Цвјетко Томић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2637" marR="52637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bs-Cyrl-BA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150,00 КМ</a:t>
                      </a:r>
                      <a:endParaRPr lang="en-US" sz="11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2637" marR="52637" marT="0" marB="0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791307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bs-Cyrl-BA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r>
                        <a:rPr lang="en-US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</a:t>
                      </a:r>
                      <a:endParaRPr lang="en-US" sz="11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2637" marR="52637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bs-Cyrl-BA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Школске слике, Свети Сава (</a:t>
                      </a:r>
                      <a:r>
                        <a:rPr lang="bs-Cyrl-BA" sz="11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 ком</a:t>
                      </a:r>
                      <a:r>
                        <a:rPr lang="bs-Cyrl-BA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lang="en-US" sz="11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2637" marR="52637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bs-Cyrl-BA" sz="1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Донација свештеник Зоран Илић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2637" marR="52637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bs-Cyrl-BA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80,00 КМ</a:t>
                      </a:r>
                      <a:endParaRPr lang="en-US" sz="11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2637" marR="52637" marT="0" marB="0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791307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bs-Cyrl-BA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r>
                        <a:rPr lang="en-US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</a:t>
                      </a:r>
                      <a:endParaRPr lang="en-US" sz="11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2637" marR="52637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bs-Cyrl-BA" sz="1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Промијењено 80 цријепова у ЦШ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2637" marR="52637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bs-Cyrl-BA" sz="1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Лична средства  школе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2637" marR="52637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bs-Cyrl-BA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Радови </a:t>
                      </a:r>
                      <a:endParaRPr lang="en-US" sz="11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2637" marR="52637" marT="0" marB="0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791307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bs-Cyrl-BA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r>
                        <a:rPr lang="en-US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</a:t>
                      </a:r>
                      <a:endParaRPr lang="en-US" sz="11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2637" marR="52637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bs-Cyrl-BA" sz="1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Саниран бунар и водоводна мрежа-ПО Липовице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2637" marR="52637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bs-Cyrl-BA" sz="1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Лична средства  школе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2637" marR="52637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bs-Cyrl-BA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Радови </a:t>
                      </a:r>
                      <a:endParaRPr lang="en-US" sz="11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2637" marR="52637" marT="0" marB="0"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2599427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89377829"/>
              </p:ext>
            </p:extLst>
          </p:nvPr>
        </p:nvGraphicFramePr>
        <p:xfrm>
          <a:off x="0" y="10732"/>
          <a:ext cx="9143999" cy="709972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4820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41899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747271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707911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421617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517343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bs-Cyrl-BA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r>
                        <a:rPr lang="en-US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en-US" sz="11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1827" marR="31827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bs-Cyrl-BA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Сређивање школског парка</a:t>
                      </a:r>
                      <a:endParaRPr lang="en-US" sz="11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1827" marR="31827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bs-Cyrl-BA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Лична средства школе</a:t>
                      </a:r>
                      <a:endParaRPr lang="en-US" sz="11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1827" marR="31827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bs-Cyrl-BA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Радови</a:t>
                      </a:r>
                      <a:endParaRPr lang="en-US" sz="11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1827" marR="31827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1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1827" marR="31827" marT="0" marB="0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709234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bs-Cyrl-BA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r>
                        <a:rPr lang="en-US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</a:t>
                      </a:r>
                      <a:endParaRPr lang="en-US" sz="11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1827" marR="31827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bs-Cyrl-BA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Хард диск за потребе школе (чување </a:t>
                      </a:r>
                      <a:r>
                        <a:rPr lang="bs-Cyrl-BA" sz="11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података-база, љетопис...) </a:t>
                      </a:r>
                      <a:r>
                        <a:rPr lang="bs-Cyrl-BA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750МБ</a:t>
                      </a:r>
                      <a:endParaRPr lang="en-US" sz="11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1827" marR="31827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bs-Cyrl-BA" sz="1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Лична средства  школе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1827" marR="31827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bs-Cyrl-BA" sz="1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120,00 КМ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1827" marR="31827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1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1827" marR="31827" marT="0" marB="0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17343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bs-Cyrl-BA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r>
                        <a:rPr lang="en-US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r>
                        <a:rPr lang="bs-Cyrl-BA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endParaRPr lang="en-US" sz="11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1827" marR="31827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bs-Cyrl-BA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Наљепнице за хол школе, </a:t>
                      </a:r>
                      <a:r>
                        <a:rPr lang="bs-Cyrl-BA" sz="11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(српски великани</a:t>
                      </a:r>
                      <a:r>
                        <a:rPr lang="bs-Cyrl-BA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lang="en-US" sz="11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1827" marR="31827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bs-Cyrl-BA" sz="1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Лична средства  школе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1827" marR="31827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bs-Cyrl-BA" sz="1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130,00 КМ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1827" marR="31827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1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1827" marR="31827" marT="0" marB="0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54617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bs-Cyrl-BA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r>
                        <a:rPr lang="en-US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6.</a:t>
                      </a:r>
                      <a:r>
                        <a:rPr lang="bs-Cyrl-BA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en-US" sz="11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1827" marR="31827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bs-Cyrl-BA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Рамови за слике (великани), 15 ком</a:t>
                      </a:r>
                      <a:endParaRPr lang="en-US" sz="11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1827" marR="31827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bs-Cyrl-BA" sz="11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„</a:t>
                      </a:r>
                      <a:r>
                        <a:rPr lang="bs-Cyrl-BA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Антић турс</a:t>
                      </a:r>
                      <a:r>
                        <a:rPr lang="bs-Cyrl-BA" sz="11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“ Лопаре</a:t>
                      </a:r>
                      <a:endParaRPr lang="en-US" sz="11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1827" marR="31827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bs-Cyrl-BA" sz="1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150,00 КМ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1827" marR="31827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1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1827" marR="31827" marT="0" marB="0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517343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bs-Cyrl-BA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r>
                        <a:rPr lang="en-US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  <a:r>
                        <a:rPr lang="bs-Cyrl-BA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endParaRPr lang="en-US" sz="11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1827" marR="31827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bs-Cyrl-BA" sz="1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2 косилице, ПО Липовице и Пељаве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1827" marR="31827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bs-Cyrl-BA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Лична средства </a:t>
                      </a:r>
                      <a:r>
                        <a:rPr lang="bs-Cyrl-BA" sz="11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школе</a:t>
                      </a:r>
                      <a:endParaRPr lang="en-US" sz="11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1827" marR="31827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bs-Cyrl-BA" sz="1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150,00 КМ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1827" marR="31827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1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1827" marR="31827" marT="0" marB="0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709234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bs-Cyrl-BA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r>
                        <a:rPr lang="en-US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8.</a:t>
                      </a:r>
                      <a:endParaRPr lang="en-US" sz="11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1827" marR="31827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bs-Cyrl-BA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Електронска </a:t>
                      </a:r>
                      <a:r>
                        <a:rPr lang="bs-Cyrl-BA" sz="11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брава за улазна врата</a:t>
                      </a:r>
                      <a:endParaRPr lang="en-US" sz="11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1827" marR="31827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bs-Cyrl-BA" sz="1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Министарство просвјете и културе РС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1827" marR="31827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bs-Cyrl-BA" sz="1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700,00 КМ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1827" marR="31827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1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1827" marR="31827" marT="0" marB="0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54617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69.</a:t>
                      </a:r>
                      <a:endParaRPr lang="en-US" sz="11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1827" marR="31827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bs-Cyrl-BA" sz="1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Рефлектори, школско двориште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1827" marR="31827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bs-Cyrl-BA" sz="1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Млади МЗ Прибој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1827" marR="31827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bs-Cyrl-BA" sz="1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250,00 КМ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1827" marR="31827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1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1827" marR="31827" marT="0" marB="0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1615509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bs-Cyrl-BA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  <a:r>
                        <a:rPr lang="en-US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</a:t>
                      </a:r>
                      <a:endParaRPr lang="en-US" sz="11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1827" marR="31827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bs-Cyrl-BA" sz="1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Промјена столарије на објекту школе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1827" marR="31827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bs-Cyrl-BA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 основу Одлуке Владе </a:t>
                      </a:r>
                      <a:r>
                        <a:rPr lang="bs-Cyrl-BA" sz="11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Републике </a:t>
                      </a:r>
                      <a:r>
                        <a:rPr lang="bs-Cyrl-BA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Српске, финансирање сноси Фонд за заштиту животне средине и енергетске ефикасности (80%), а суфинансира Општина Лопаре (20%)</a:t>
                      </a:r>
                      <a:endParaRPr lang="en-US" sz="11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1827" marR="31827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bs-Cyrl-BA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1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bs-Cyrl-BA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1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bs-Cyrl-BA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119 00,00 КМ</a:t>
                      </a:r>
                      <a:endParaRPr lang="en-US" sz="11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bs-Cyrl-BA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(95 </a:t>
                      </a:r>
                      <a:r>
                        <a:rPr lang="bs-Cyrl-BA" sz="11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000,00+24 </a:t>
                      </a:r>
                      <a:r>
                        <a:rPr lang="bs-Cyrl-BA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000, 00)</a:t>
                      </a:r>
                      <a:endParaRPr lang="en-US" sz="11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1827" marR="31827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1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1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bs-Cyrl-BA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Напомена, у току реализација пројекта</a:t>
                      </a:r>
                      <a:endParaRPr lang="en-US" sz="11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1827" marR="31827" marT="0" marB="0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517343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bs-Cyrl-BA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71.</a:t>
                      </a:r>
                      <a:endParaRPr lang="en-US" sz="11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1827" marR="31827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bs-Cyrl-BA" sz="1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Донација за школску библиотеку (300 књига)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1827" marR="31827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bs-Cyrl-BA" sz="1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Мирјана Јарић-Благојевић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1827" marR="31827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bs-Cyrl-BA" sz="1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1827" marR="31827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1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1827" marR="31827" marT="0" marB="0"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501285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bs-Cyrl-BA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72.</a:t>
                      </a:r>
                      <a:endParaRPr lang="en-US" sz="11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1827" marR="31827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bs-Cyrl-BA" sz="11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Санација канализационе </a:t>
                      </a:r>
                      <a:r>
                        <a:rPr lang="bs-Cyrl-BA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мреже-централна школа</a:t>
                      </a:r>
                      <a:endParaRPr lang="en-US" sz="11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1827" marR="31827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bs-Cyrl-BA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Школа, водовод Лопаре, </a:t>
                      </a:r>
                      <a:r>
                        <a:rPr lang="bs-Cyrl-BA" sz="11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Ватрогасна </a:t>
                      </a:r>
                      <a:r>
                        <a:rPr lang="bs-Cyrl-BA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јединица Лопаре</a:t>
                      </a:r>
                      <a:endParaRPr lang="en-US" sz="11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1827" marR="31827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bs-Cyrl-BA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1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1827" marR="31827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1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1827" marR="31827" marT="0" marB="0"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762000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73.</a:t>
                      </a:r>
                    </a:p>
                  </a:txBody>
                  <a:tcPr marL="31827" marR="31827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bs-Cyrl-BA" sz="1100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У</a:t>
                      </a:r>
                      <a:r>
                        <a:rPr lang="bs-Cyrl-BA" sz="1100" baseline="0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 наредном периоду ће се реализовати адаптација хола школе, као и адаптација школских тоалета</a:t>
                      </a:r>
                      <a:endParaRPr lang="en-US" sz="11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1827" marR="31827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bs-Cyrl-BA" sz="1100" kern="120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Компанија</a:t>
                      </a:r>
                      <a:r>
                        <a:rPr lang="bs-Cyrl-BA" sz="1100" kern="1200" baseline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bs-Cyrl-BA" sz="1100" kern="120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МТЕЛ</a:t>
                      </a:r>
                      <a:r>
                        <a:rPr lang="bs-Cyrl-BA" sz="110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, Предсједник</a:t>
                      </a:r>
                      <a:r>
                        <a:rPr lang="bs-Cyrl-BA" sz="1100" kern="1200" baseline="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Р</a:t>
                      </a:r>
                      <a:r>
                        <a:rPr lang="bs-Cyrl-BA" sz="110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епублике Српске</a:t>
                      </a:r>
                      <a:endParaRPr lang="en-US" sz="11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1827" marR="31827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1827" marR="31827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bs-Cyrl-BA" sz="1100" dirty="0" smtClean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1827" marR="31827" marT="0" marB="0"/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751529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Pc\Desktop\Слике\Slike\Slike, radovi novo\IMG-49be185b91944941940771ad6114d95f-V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524000"/>
            <a:ext cx="3810000" cy="426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C:\Users\Pc\Desktop\Слике\Slike\Slike, radovi novo\IMG-ecfc85a3b5c237cb76322f6a7ea3264e-V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1524000"/>
            <a:ext cx="3700462" cy="42672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937336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Pc\Desktop\Слике\Slike\Slike, radovi novo\IMG_20220627_070236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990600"/>
            <a:ext cx="3810000" cy="4705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C:\Users\Pc\Desktop\Слике\Slike\Slike, radovi novo\IMG_20220823_133902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990600"/>
            <a:ext cx="3733800" cy="47053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538037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Pc\Desktop\Слике\Slike\Slike, radovi novo\IMG_20220715_085708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533400"/>
            <a:ext cx="3962400" cy="5562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C:\Users\Pc\Desktop\Preuredjenje skole\IMG_20220729_062343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533400"/>
            <a:ext cx="3594100" cy="5562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020170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Pc\Desktop\Preuredjenje skole\IMG-01a403bfb8a1274dc748d6ad0a821a48-V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1" y="310913"/>
            <a:ext cx="3505199" cy="2660887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C:\Users\Pc\Desktop\Слике\Slike\Slike, radovi novo\IMG_20220627_064924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1" y="324768"/>
            <a:ext cx="3790314" cy="6270914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 descr="C:\Users\Pc\Desktop\Слике\Slike\Slike, radovi novo\IMG-315d8578c198bfac69282bf4a927f861-V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429000"/>
            <a:ext cx="3505200" cy="316668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3722280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ngles">
  <a:themeElements>
    <a:clrScheme name="Angles">
      <a:dk1>
        <a:srgbClr val="000000"/>
      </a:dk1>
      <a:lt1>
        <a:srgbClr val="FFFFFF"/>
      </a:lt1>
      <a:dk2>
        <a:srgbClr val="434342"/>
      </a:dk2>
      <a:lt2>
        <a:srgbClr val="CDD7D9"/>
      </a:lt2>
      <a:accent1>
        <a:srgbClr val="797B7E"/>
      </a:accent1>
      <a:accent2>
        <a:srgbClr val="F96A1B"/>
      </a:accent2>
      <a:accent3>
        <a:srgbClr val="08A1D9"/>
      </a:accent3>
      <a:accent4>
        <a:srgbClr val="7C984A"/>
      </a:accent4>
      <a:accent5>
        <a:srgbClr val="C2AD8D"/>
      </a:accent5>
      <a:accent6>
        <a:srgbClr val="506E94"/>
      </a:accent6>
      <a:hlink>
        <a:srgbClr val="5F5F5F"/>
      </a:hlink>
      <a:folHlink>
        <a:srgbClr val="969696"/>
      </a:folHlink>
    </a:clrScheme>
    <a:fontScheme name="Angles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ngle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20400000"/>
            </a:lightRig>
          </a:scene3d>
          <a:sp3d contourW="6350">
            <a:bevelT w="41275" h="19050" prst="angle"/>
            <a:contourClr>
              <a:schemeClr val="phClr">
                <a:shade val="25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0000"/>
                <a:shade val="85000"/>
              </a:schemeClr>
              <a:schemeClr val="phClr">
                <a:tint val="95000"/>
                <a:shade val="99000"/>
              </a:schemeClr>
            </a:duotone>
          </a:blip>
          <a:tile tx="0" ty="0" sx="100000" sy="10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tint val="93000"/>
                <a:shade val="85000"/>
              </a:schemeClr>
              <a:schemeClr val="phClr">
                <a:tint val="96000"/>
                <a:shade val="99000"/>
              </a:schemeClr>
            </a:duotone>
          </a:blip>
          <a:tile tx="0" ty="0" sx="90000" sy="9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Angles</Template>
  <TotalTime>314</TotalTime>
  <Words>1154</Words>
  <Application>Microsoft Office PowerPoint</Application>
  <PresentationFormat>On-screen Show (4:3)</PresentationFormat>
  <Paragraphs>329</Paragraphs>
  <Slides>52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52</vt:i4>
      </vt:variant>
    </vt:vector>
  </HeadingPairs>
  <TitlesOfParts>
    <vt:vector size="59" baseType="lpstr">
      <vt:lpstr>Arial</vt:lpstr>
      <vt:lpstr>Calibri</vt:lpstr>
      <vt:lpstr>Franklin Gothic Book</vt:lpstr>
      <vt:lpstr>Franklin Gothic Medium</vt:lpstr>
      <vt:lpstr>Tunga</vt:lpstr>
      <vt:lpstr>Wingdings</vt:lpstr>
      <vt:lpstr>Angles</vt:lpstr>
      <vt:lpstr>Улагања и уређење школског простора у ЈУ ОШ „Вељко Чубриловић“ Прибој, 2021-2025. година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Vera</dc:creator>
  <cp:lastModifiedBy>Pc</cp:lastModifiedBy>
  <cp:revision>29</cp:revision>
  <dcterms:created xsi:type="dcterms:W3CDTF">2025-06-30T14:39:34Z</dcterms:created>
  <dcterms:modified xsi:type="dcterms:W3CDTF">2025-08-05T05:40:29Z</dcterms:modified>
</cp:coreProperties>
</file>